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</p:sldMasterIdLst>
  <p:notesMasterIdLst>
    <p:notesMasterId r:id="rId25"/>
  </p:notesMasterIdLst>
  <p:sldIdLst>
    <p:sldId id="836" r:id="rId3"/>
    <p:sldId id="961" r:id="rId4"/>
    <p:sldId id="963" r:id="rId5"/>
    <p:sldId id="995" r:id="rId6"/>
    <p:sldId id="998" r:id="rId7"/>
    <p:sldId id="987" r:id="rId8"/>
    <p:sldId id="997" r:id="rId9"/>
    <p:sldId id="988" r:id="rId10"/>
    <p:sldId id="996" r:id="rId11"/>
    <p:sldId id="1001" r:id="rId12"/>
    <p:sldId id="1000" r:id="rId13"/>
    <p:sldId id="1002" r:id="rId14"/>
    <p:sldId id="1003" r:id="rId15"/>
    <p:sldId id="989" r:id="rId16"/>
    <p:sldId id="1004" r:id="rId17"/>
    <p:sldId id="1005" r:id="rId18"/>
    <p:sldId id="990" r:id="rId19"/>
    <p:sldId id="999" r:id="rId20"/>
    <p:sldId id="1006" r:id="rId21"/>
    <p:sldId id="1008" r:id="rId22"/>
    <p:sldId id="1010" r:id="rId23"/>
    <p:sldId id="1009" r:id="rId24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BF"/>
    <a:srgbClr val="034EA2"/>
    <a:srgbClr val="0087CD"/>
    <a:srgbClr val="C68F06"/>
    <a:srgbClr val="DB2C03"/>
    <a:srgbClr val="EBAC07"/>
    <a:srgbClr val="008487"/>
    <a:srgbClr val="163C46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3312" autoAdjust="0"/>
  </p:normalViewPr>
  <p:slideViewPr>
    <p:cSldViewPr>
      <p:cViewPr>
        <p:scale>
          <a:sx n="130" d="100"/>
          <a:sy n="130" d="100"/>
        </p:scale>
        <p:origin x="143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包图简圆体" panose="02010601030101010101" pitchFamily="2" charset="-122"/>
              </a:defRPr>
            </a:lvl1pPr>
          </a:lstStyle>
          <a:p>
            <a:fld id="{D82A5992-9D73-4015-9385-ABE035416B29}" type="datetimeFigureOut">
              <a:rPr lang="zh-CN" altLang="en-US" smtClean="0"/>
              <a:pPr/>
              <a:t>2022/4/13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包图简圆体" panose="02010601030101010101" pitchFamily="2" charset="-122"/>
              </a:defRPr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614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401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893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95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72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608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9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09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299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9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>
                <a:latin typeface="包图简圆体" panose="02010601030101010101" pitchFamily="2" charset="-122"/>
                <a:ea typeface="包图简圆体" panose="02010601030101010101" pitchFamily="2" charset="-122"/>
              </a:rPr>
              <a:pPr/>
              <a:t>2</a:t>
            </a:fld>
            <a:endParaRPr lang="zh-CN" altLang="en-US" dirty="0">
              <a:latin typeface="包图简圆体" panose="02010601030101010101" pitchFamily="2" charset="-122"/>
              <a:ea typeface="包图简圆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313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552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18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81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1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811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86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12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2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4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8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2022/4/13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2" name="组合 3"/>
          <p:cNvGrpSpPr/>
          <p:nvPr userDrawn="1"/>
        </p:nvGrpSpPr>
        <p:grpSpPr bwMode="auto">
          <a:xfrm flipH="1">
            <a:off x="-1" y="248018"/>
            <a:ext cx="179513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13" name="矩形 1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包图简圆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latin typeface="包图简圆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accent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>
              <a:latin typeface="包图简圆体" panose="02010601030101010101" pitchFamily="2" charset="-122"/>
            </a:endParaRPr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>
              <a:latin typeface="包图简圆体" panose="02010601030101010101" pitchFamily="2" charset="-122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>
                <a:latin typeface="包图简圆体" panose="02010601030101010101" pitchFamily="2" charset="-122"/>
              </a:rPr>
              <a:pPr/>
              <a:t>‹#›</a:t>
            </a:fld>
            <a:endParaRPr lang="en-US" sz="1000" dirty="0">
              <a:latin typeface="包图简圆体" panose="02010601030101010101" pitchFamily="2" charset="-122"/>
            </a:endParaRPr>
          </a:p>
        </p:txBody>
      </p:sp>
      <p:grpSp>
        <p:nvGrpSpPr>
          <p:cNvPr id="2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包图简圆体" panose="02010601030101010101" pitchFamily="2" charset="-122"/>
              </a:endParaRPr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包图简圆体" panose="02010601030101010101" pitchFamily="2" charset="-122"/>
              </a:endParaRPr>
            </a:p>
          </p:txBody>
        </p:sp>
      </p:grpSp>
      <p:grpSp>
        <p:nvGrpSpPr>
          <p:cNvPr id="3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包图简圆体" panose="02010601030101010101" pitchFamily="2" charset="-122"/>
              </a:endParaRPr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包图简圆体" panose="02010601030101010101" pitchFamily="2" charset="-122"/>
              </a:endParaRPr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21034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187624" y="612722"/>
            <a:ext cx="2376296" cy="23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en-US" altLang="zh-CN" sz="10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  <a:sym typeface="Arial" pitchFamily="34" charset="0"/>
              </a:rPr>
              <a:t>Click here to add the title text content</a:t>
            </a:r>
            <a:endParaRPr lang="zh-CN" altLang="en-US" sz="1050" b="0" dirty="0">
              <a:solidFill>
                <a:schemeClr val="tx1">
                  <a:lumMod val="85000"/>
                  <a:lumOff val="15000"/>
                </a:schemeClr>
              </a:solidFill>
              <a:latin typeface="包图简圆体" panose="02010601030101010101" pitchFamily="2" charset="-122"/>
              <a:ea typeface="包图简圆体" panose="02010601030101010101" pitchFamily="2" charset="-122"/>
              <a:sym typeface="Arial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包图简圆体" panose="02010601030101010101" pitchFamily="2" charset="-122"/>
                <a:cs typeface="+mn-cs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50250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12497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2022/4/13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5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2022/4/13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66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69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65" r:id="rId3"/>
    <p:sldLayoutId id="2147483670" r:id="rId4"/>
    <p:sldLayoutId id="2147483668" r:id="rId5"/>
  </p:sldLayoutIdLst>
  <p:transition/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包图简圆体" panose="02010601030101010101" pitchFamily="2" charset="-122"/>
          <a:ea typeface="+mj-ea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53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259"/>
          <p:cNvSpPr>
            <a:spLocks noChangeArrowheads="1"/>
          </p:cNvSpPr>
          <p:nvPr/>
        </p:nvSpPr>
        <p:spPr bwMode="auto">
          <a:xfrm>
            <a:off x="729207" y="2571750"/>
            <a:ext cx="7632848" cy="2044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lt"/>
              </a:rPr>
              <a:t>Visualizing Search Results: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lt"/>
              </a:rPr>
              <a:t>    Some Alternatives To Query-Document Similarity</a:t>
            </a:r>
          </a:p>
          <a:p>
            <a:pPr>
              <a:lnSpc>
                <a:spcPct val="150000"/>
              </a:lnSpc>
              <a:buNone/>
            </a:pP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CDC413-EEA5-4568-83F7-8B9FC70815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3" b="28168"/>
          <a:stretch/>
        </p:blipFill>
        <p:spPr>
          <a:xfrm>
            <a:off x="-26369" y="0"/>
            <a:ext cx="9144000" cy="2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10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图形用户界面, 表格&#10;&#10;描述已自动生成">
            <a:extLst>
              <a:ext uri="{FF2B5EF4-FFF2-40B4-BE49-F238E27FC236}">
                <a16:creationId xmlns:a16="http://schemas.microsoft.com/office/drawing/2014/main" id="{E90741E1-5C38-1A48-AB4B-BD5967CB89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3688" y="699543"/>
            <a:ext cx="5364058" cy="4320340"/>
          </a:xfrm>
          <a:prstGeom prst="rect">
            <a:avLst/>
          </a:prstGeom>
        </p:spPr>
      </p:pic>
      <p:pic>
        <p:nvPicPr>
          <p:cNvPr id="54" name="图片 53" descr="图形用户界面, 表格&#10;&#10;描述已自动生成">
            <a:extLst>
              <a:ext uri="{FF2B5EF4-FFF2-40B4-BE49-F238E27FC236}">
                <a16:creationId xmlns:a16="http://schemas.microsoft.com/office/drawing/2014/main" id="{9C2069A2-03CD-1946-A63E-B3C750D6EA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3688" y="699566"/>
            <a:ext cx="5364058" cy="432034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4788023" cy="457429"/>
            <a:chOff x="1" y="181624"/>
            <a:chExt cx="4788023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4471831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Design Details-Visualization Choices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01410514-0309-614B-8D83-2C575D874A0A}"/>
              </a:ext>
            </a:extLst>
          </p:cNvPr>
          <p:cNvSpPr/>
          <p:nvPr/>
        </p:nvSpPr>
        <p:spPr>
          <a:xfrm>
            <a:off x="3383868" y="1491630"/>
            <a:ext cx="80138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5B9D3C-EF48-554B-855C-DD73E6824311}"/>
              </a:ext>
            </a:extLst>
          </p:cNvPr>
          <p:cNvSpPr/>
          <p:nvPr/>
        </p:nvSpPr>
        <p:spPr>
          <a:xfrm>
            <a:off x="4860032" y="4083918"/>
            <a:ext cx="108012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F76CE5-10D7-FD40-BF4B-F7B6FEC1F3B9}"/>
              </a:ext>
            </a:extLst>
          </p:cNvPr>
          <p:cNvSpPr/>
          <p:nvPr/>
        </p:nvSpPr>
        <p:spPr>
          <a:xfrm>
            <a:off x="4185252" y="1093625"/>
            <a:ext cx="276301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87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表格&#10;&#10;描述已自动生成">
            <a:extLst>
              <a:ext uri="{FF2B5EF4-FFF2-40B4-BE49-F238E27FC236}">
                <a16:creationId xmlns:a16="http://schemas.microsoft.com/office/drawing/2014/main" id="{7728C18F-2BE5-0141-825B-AADCCC3841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41" y="709113"/>
            <a:ext cx="5346006" cy="431077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4445716" cy="457429"/>
            <a:chOff x="1" y="181624"/>
            <a:chExt cx="4445716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4129524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Design Details-Visualization Choices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01410514-0309-614B-8D83-2C575D874A0A}"/>
              </a:ext>
            </a:extLst>
          </p:cNvPr>
          <p:cNvSpPr/>
          <p:nvPr/>
        </p:nvSpPr>
        <p:spPr>
          <a:xfrm>
            <a:off x="4171308" y="1283234"/>
            <a:ext cx="976756" cy="352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5D921B0-E29A-C645-B089-29ECE6BECAC7}"/>
              </a:ext>
            </a:extLst>
          </p:cNvPr>
          <p:cNvSpPr/>
          <p:nvPr/>
        </p:nvSpPr>
        <p:spPr>
          <a:xfrm>
            <a:off x="2045990" y="4237829"/>
            <a:ext cx="395507" cy="587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59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8CE9507C-CBD6-614A-A469-E18F50E8FE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2139702"/>
            <a:ext cx="3466768" cy="1332974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0619844E-81AC-744A-9A3B-73381ABF9D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83968" y="1053547"/>
            <a:ext cx="4579647" cy="350528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4445716" cy="457429"/>
            <a:chOff x="1" y="181624"/>
            <a:chExt cx="4445716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4129524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Design Details-Further Development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01410514-0309-614B-8D83-2C575D874A0A}"/>
              </a:ext>
            </a:extLst>
          </p:cNvPr>
          <p:cNvSpPr/>
          <p:nvPr/>
        </p:nvSpPr>
        <p:spPr>
          <a:xfrm>
            <a:off x="2874354" y="2629982"/>
            <a:ext cx="987949" cy="805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5D921B0-E29A-C645-B089-29ECE6BECAC7}"/>
              </a:ext>
            </a:extLst>
          </p:cNvPr>
          <p:cNvSpPr/>
          <p:nvPr/>
        </p:nvSpPr>
        <p:spPr>
          <a:xfrm>
            <a:off x="6948264" y="1275606"/>
            <a:ext cx="1915351" cy="2304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75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4445716" cy="457429"/>
            <a:chOff x="1" y="181624"/>
            <a:chExt cx="4445716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4129524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Design Details-Further Development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3C13CC33-0CF6-174E-9414-1C2ED96E14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92850" y="701320"/>
            <a:ext cx="5305733" cy="43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9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" y="3003799"/>
            <a:ext cx="9504040" cy="3719578"/>
            <a:chOff x="1" y="3003799"/>
            <a:chExt cx="9504040" cy="3719578"/>
          </a:xfrm>
        </p:grpSpPr>
        <p:pic>
          <p:nvPicPr>
            <p:cNvPr id="20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322247" y="2541583"/>
              <a:ext cx="3503555" cy="4860033"/>
            </a:xfrm>
            <a:prstGeom prst="rect">
              <a:avLst/>
            </a:prstGeom>
            <a:noFill/>
          </p:spPr>
        </p:pic>
        <p:pic>
          <p:nvPicPr>
            <p:cNvPr id="19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78240" y="2325560"/>
              <a:ext cx="3503555" cy="4860033"/>
            </a:xfrm>
            <a:prstGeom prst="rect">
              <a:avLst/>
            </a:prstGeom>
            <a:noFill/>
          </p:spPr>
        </p:pic>
      </p:grpSp>
      <p:sp>
        <p:nvSpPr>
          <p:cNvPr id="13" name="矩形 12"/>
          <p:cNvSpPr/>
          <p:nvPr/>
        </p:nvSpPr>
        <p:spPr>
          <a:xfrm>
            <a:off x="2591780" y="2366759"/>
            <a:ext cx="367240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Algorithm</a:t>
            </a:r>
          </a:p>
        </p:txBody>
      </p:sp>
      <p:sp>
        <p:nvSpPr>
          <p:cNvPr id="18" name="椭圆 17"/>
          <p:cNvSpPr/>
          <p:nvPr/>
        </p:nvSpPr>
        <p:spPr>
          <a:xfrm>
            <a:off x="2555776" y="771550"/>
            <a:ext cx="3744416" cy="37444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15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2915815" cy="457429"/>
            <a:chOff x="1" y="181624"/>
            <a:chExt cx="2915815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2599623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Design Algorithm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TextBox 39">
            <a:extLst>
              <a:ext uri="{FF2B5EF4-FFF2-40B4-BE49-F238E27FC236}">
                <a16:creationId xmlns:a16="http://schemas.microsoft.com/office/drawing/2014/main" id="{94B66F18-AF6C-6049-A952-3C8248257BC7}"/>
              </a:ext>
            </a:extLst>
          </p:cNvPr>
          <p:cNvSpPr txBox="1"/>
          <p:nvPr/>
        </p:nvSpPr>
        <p:spPr>
          <a:xfrm>
            <a:off x="539552" y="1131590"/>
            <a:ext cx="8604448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Query-document similarity computation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Graphic view layout algorithm </a:t>
            </a:r>
            <a:endParaRPr lang="zh-CN" altLang="en-US" sz="17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7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2915815" cy="457429"/>
            <a:chOff x="1" y="181624"/>
            <a:chExt cx="2915815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2599623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Design Algorithm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3E4D0DCB-5B29-5340-B23F-953D6EBE2F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1600" y="1995686"/>
            <a:ext cx="4328685" cy="1532146"/>
          </a:xfrm>
          <a:prstGeom prst="rect">
            <a:avLst/>
          </a:prstGeom>
        </p:spPr>
      </p:pic>
      <p:sp>
        <p:nvSpPr>
          <p:cNvPr id="6" name="TextBox 39">
            <a:extLst>
              <a:ext uri="{FF2B5EF4-FFF2-40B4-BE49-F238E27FC236}">
                <a16:creationId xmlns:a16="http://schemas.microsoft.com/office/drawing/2014/main" id="{94B66F18-AF6C-6049-A952-3C8248257BC7}"/>
              </a:ext>
            </a:extLst>
          </p:cNvPr>
          <p:cNvSpPr txBox="1"/>
          <p:nvPr/>
        </p:nvSpPr>
        <p:spPr>
          <a:xfrm>
            <a:off x="732142" y="1444110"/>
            <a:ext cx="86044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Principles:</a:t>
            </a:r>
            <a:endParaRPr lang="zh-CN" altLang="en-US" sz="17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6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" y="3003799"/>
            <a:ext cx="9504040" cy="3719578"/>
            <a:chOff x="1" y="3003799"/>
            <a:chExt cx="9504040" cy="3719578"/>
          </a:xfrm>
        </p:grpSpPr>
        <p:pic>
          <p:nvPicPr>
            <p:cNvPr id="20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322247" y="2541583"/>
              <a:ext cx="3503555" cy="4860033"/>
            </a:xfrm>
            <a:prstGeom prst="rect">
              <a:avLst/>
            </a:prstGeom>
            <a:noFill/>
          </p:spPr>
        </p:pic>
        <p:pic>
          <p:nvPicPr>
            <p:cNvPr id="19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78240" y="2325560"/>
              <a:ext cx="3503555" cy="4860033"/>
            </a:xfrm>
            <a:prstGeom prst="rect">
              <a:avLst/>
            </a:prstGeom>
            <a:noFill/>
          </p:spPr>
        </p:pic>
      </p:grpSp>
      <p:sp>
        <p:nvSpPr>
          <p:cNvPr id="13" name="矩形 12"/>
          <p:cNvSpPr/>
          <p:nvPr/>
        </p:nvSpPr>
        <p:spPr>
          <a:xfrm>
            <a:off x="2598513" y="2366759"/>
            <a:ext cx="367240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Summary</a:t>
            </a:r>
          </a:p>
        </p:txBody>
      </p:sp>
      <p:sp>
        <p:nvSpPr>
          <p:cNvPr id="18" name="椭圆 17"/>
          <p:cNvSpPr/>
          <p:nvPr/>
        </p:nvSpPr>
        <p:spPr>
          <a:xfrm>
            <a:off x="2555776" y="771550"/>
            <a:ext cx="3744416" cy="37444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8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3203847" cy="457429"/>
            <a:chOff x="1" y="181624"/>
            <a:chExt cx="3203847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2887655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Summary-Pros &amp; Cons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" name="TextBox 39">
            <a:extLst>
              <a:ext uri="{FF2B5EF4-FFF2-40B4-BE49-F238E27FC236}">
                <a16:creationId xmlns:a16="http://schemas.microsoft.com/office/drawing/2014/main" id="{D5A4A6AB-D52A-0940-903F-FCC1B4406F98}"/>
              </a:ext>
            </a:extLst>
          </p:cNvPr>
          <p:cNvSpPr txBox="1"/>
          <p:nvPr/>
        </p:nvSpPr>
        <p:spPr>
          <a:xfrm>
            <a:off x="539552" y="788583"/>
            <a:ext cx="8604448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Pros:</a:t>
            </a: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Shows a clear picture of Envision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A very successful project of information visualization system in the early years.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Many latter publications have cited this paper as their inspiration</a:t>
            </a:r>
            <a:endParaRPr lang="zh-CN" altLang="en-US" sz="17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E3F900E1-AD13-0D40-B0B1-837248C1B3CA}"/>
              </a:ext>
            </a:extLst>
          </p:cNvPr>
          <p:cNvSpPr txBox="1"/>
          <p:nvPr/>
        </p:nvSpPr>
        <p:spPr>
          <a:xfrm>
            <a:off x="539552" y="2849621"/>
            <a:ext cx="8604448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Cons:</a:t>
            </a: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Too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Did not talk much about relevance computation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Result of test was not significant enough</a:t>
            </a:r>
          </a:p>
        </p:txBody>
      </p:sp>
    </p:spTree>
    <p:extLst>
      <p:ext uri="{BB962C8B-B14F-4D97-AF65-F5344CB8AC3E}">
        <p14:creationId xmlns:p14="http://schemas.microsoft.com/office/powerpoint/2010/main" val="128332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3203847" cy="457429"/>
            <a:chOff x="1" y="181624"/>
            <a:chExt cx="3203847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2887655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Summary-Pros &amp; Cons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7" name="图片 6" descr="NCSA Mosaic home page">
            <a:extLst>
              <a:ext uri="{FF2B5EF4-FFF2-40B4-BE49-F238E27FC236}">
                <a16:creationId xmlns:a16="http://schemas.microsoft.com/office/drawing/2014/main" id="{5DCAC8C5-17D2-FA44-8B89-4FE33AC12F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699543"/>
            <a:ext cx="4608512" cy="429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62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3905" y="-236561"/>
            <a:ext cx="7487534" cy="5350956"/>
          </a:xfrm>
          <a:prstGeom prst="rect">
            <a:avLst/>
          </a:prstGeom>
          <a:noFill/>
        </p:spPr>
      </p:pic>
      <p:sp>
        <p:nvSpPr>
          <p:cNvPr id="17" name="圆角矩形 16"/>
          <p:cNvSpPr/>
          <p:nvPr/>
        </p:nvSpPr>
        <p:spPr>
          <a:xfrm>
            <a:off x="3941744" y="1233219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3941744" y="1847401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>
              <a:cs typeface="+mn-ea"/>
              <a:sym typeface="+mn-lt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3941744" y="2461582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3941744" y="3075764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6" name="椭圆 80"/>
          <p:cNvSpPr/>
          <p:nvPr/>
        </p:nvSpPr>
        <p:spPr bwMode="auto">
          <a:xfrm>
            <a:off x="3926284" y="1195538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2100" b="1" kern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3926284" y="1813098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2100" b="1" kern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3926284" y="242728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2100" b="1" kern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9" name="椭圆 80"/>
          <p:cNvSpPr/>
          <p:nvPr/>
        </p:nvSpPr>
        <p:spPr bwMode="auto">
          <a:xfrm>
            <a:off x="3926284" y="3055148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2100" b="1" kern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5076056" y="1203598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2" name="矩形 39"/>
          <p:cNvSpPr>
            <a:spLocks noChangeArrowheads="1"/>
          </p:cNvSpPr>
          <p:nvPr/>
        </p:nvSpPr>
        <p:spPr bwMode="auto">
          <a:xfrm>
            <a:off x="5076056" y="1826756"/>
            <a:ext cx="2594644" cy="4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Brief View of Paper</a:t>
            </a: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5076056" y="2441734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Design Details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4" name="矩形 39"/>
          <p:cNvSpPr>
            <a:spLocks noChangeArrowheads="1"/>
          </p:cNvSpPr>
          <p:nvPr/>
        </p:nvSpPr>
        <p:spPr bwMode="auto">
          <a:xfrm>
            <a:off x="5076056" y="3061797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Algorithms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7C9D2F9-A150-E343-8461-14A261AE1BB5}"/>
              </a:ext>
            </a:extLst>
          </p:cNvPr>
          <p:cNvSpPr/>
          <p:nvPr/>
        </p:nvSpPr>
        <p:spPr>
          <a:xfrm>
            <a:off x="3941744" y="3684853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椭圆 80">
            <a:extLst>
              <a:ext uri="{FF2B5EF4-FFF2-40B4-BE49-F238E27FC236}">
                <a16:creationId xmlns:a16="http://schemas.microsoft.com/office/drawing/2014/main" id="{359DE46E-0976-604E-83AE-89FB9AB66F0A}"/>
              </a:ext>
            </a:extLst>
          </p:cNvPr>
          <p:cNvSpPr/>
          <p:nvPr/>
        </p:nvSpPr>
        <p:spPr bwMode="auto">
          <a:xfrm>
            <a:off x="3926284" y="3647172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altLang="en-US" sz="2100" b="1" kern="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AA2C2402-1194-F543-8726-1A08BDDB5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3655232"/>
            <a:ext cx="2594644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718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02" grpId="0" animBg="1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8" grpId="0" animBg="1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3203847" cy="457429"/>
            <a:chOff x="1" y="181624"/>
            <a:chExt cx="3203847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2887655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Summary-Pros &amp; Cons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" name="TextBox 39">
            <a:extLst>
              <a:ext uri="{FF2B5EF4-FFF2-40B4-BE49-F238E27FC236}">
                <a16:creationId xmlns:a16="http://schemas.microsoft.com/office/drawing/2014/main" id="{D5A4A6AB-D52A-0940-903F-FCC1B4406F98}"/>
              </a:ext>
            </a:extLst>
          </p:cNvPr>
          <p:cNvSpPr txBox="1"/>
          <p:nvPr/>
        </p:nvSpPr>
        <p:spPr>
          <a:xfrm>
            <a:off x="539552" y="788583"/>
            <a:ext cx="8604448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Pros:</a:t>
            </a: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Shows a clear picture of Envision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A very successful project of information visualization system in the early years.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Many latter publications have cited this paper as their inspiration</a:t>
            </a:r>
            <a:endParaRPr lang="zh-CN" altLang="en-US" sz="17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E3F900E1-AD13-0D40-B0B1-837248C1B3CA}"/>
              </a:ext>
            </a:extLst>
          </p:cNvPr>
          <p:cNvSpPr txBox="1"/>
          <p:nvPr/>
        </p:nvSpPr>
        <p:spPr>
          <a:xfrm>
            <a:off x="539552" y="2849621"/>
            <a:ext cx="8604448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Cons:</a:t>
            </a: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Too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Did not talk much about relevance computation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Result of test was not significant enough</a:t>
            </a:r>
          </a:p>
        </p:txBody>
      </p:sp>
    </p:spTree>
    <p:extLst>
      <p:ext uri="{BB962C8B-B14F-4D97-AF65-F5344CB8AC3E}">
        <p14:creationId xmlns:p14="http://schemas.microsoft.com/office/powerpoint/2010/main" val="426479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3203847" cy="457429"/>
            <a:chOff x="1" y="181624"/>
            <a:chExt cx="3203847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2887655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Reference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" name="TextBox 39">
            <a:extLst>
              <a:ext uri="{FF2B5EF4-FFF2-40B4-BE49-F238E27FC236}">
                <a16:creationId xmlns:a16="http://schemas.microsoft.com/office/drawing/2014/main" id="{D5A4A6AB-D52A-0940-903F-FCC1B4406F98}"/>
              </a:ext>
            </a:extLst>
          </p:cNvPr>
          <p:cNvSpPr txBox="1"/>
          <p:nvPr/>
        </p:nvSpPr>
        <p:spPr>
          <a:xfrm>
            <a:off x="539552" y="788583"/>
            <a:ext cx="8604448" cy="3677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A Survey on Visual Approaches for Analyzing Scientific Literature and Patents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Envision- A User-Centered Database of Computer Science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Envisioning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Graphical Encoding for Information Visualization- An Empirical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Query Composition- Why Does It Have to Be So Hard?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Similarity Preserving Snippet-Based Visualization of Web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Users, user interfaces, and objects- Envision, a digital library</a:t>
            </a:r>
          </a:p>
        </p:txBody>
      </p:sp>
    </p:spTree>
    <p:extLst>
      <p:ext uri="{BB962C8B-B14F-4D97-AF65-F5344CB8AC3E}">
        <p14:creationId xmlns:p14="http://schemas.microsoft.com/office/powerpoint/2010/main" val="22705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" y="3003799"/>
            <a:ext cx="9504040" cy="3719578"/>
            <a:chOff x="1" y="3003799"/>
            <a:chExt cx="9504040" cy="3719578"/>
          </a:xfrm>
        </p:grpSpPr>
        <p:pic>
          <p:nvPicPr>
            <p:cNvPr id="20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322247" y="2541583"/>
              <a:ext cx="3503555" cy="4860033"/>
            </a:xfrm>
            <a:prstGeom prst="rect">
              <a:avLst/>
            </a:prstGeom>
            <a:noFill/>
          </p:spPr>
        </p:pic>
        <p:pic>
          <p:nvPicPr>
            <p:cNvPr id="19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78240" y="2325560"/>
              <a:ext cx="3503555" cy="4860033"/>
            </a:xfrm>
            <a:prstGeom prst="rect">
              <a:avLst/>
            </a:prstGeom>
            <a:noFill/>
          </p:spPr>
        </p:pic>
      </p:grpSp>
      <p:sp>
        <p:nvSpPr>
          <p:cNvPr id="13" name="矩形 12"/>
          <p:cNvSpPr/>
          <p:nvPr/>
        </p:nvSpPr>
        <p:spPr>
          <a:xfrm>
            <a:off x="2598513" y="2366759"/>
            <a:ext cx="367240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18" name="椭圆 17"/>
          <p:cNvSpPr/>
          <p:nvPr/>
        </p:nvSpPr>
        <p:spPr>
          <a:xfrm>
            <a:off x="2555776" y="771550"/>
            <a:ext cx="3744416" cy="37444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29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" y="3003799"/>
            <a:ext cx="9504040" cy="3719578"/>
            <a:chOff x="1" y="3003799"/>
            <a:chExt cx="9504040" cy="3719578"/>
          </a:xfrm>
        </p:grpSpPr>
        <p:pic>
          <p:nvPicPr>
            <p:cNvPr id="20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322247" y="2541583"/>
              <a:ext cx="3503555" cy="4860033"/>
            </a:xfrm>
            <a:prstGeom prst="rect">
              <a:avLst/>
            </a:prstGeom>
            <a:noFill/>
          </p:spPr>
        </p:pic>
        <p:pic>
          <p:nvPicPr>
            <p:cNvPr id="19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78240" y="2325560"/>
              <a:ext cx="3503555" cy="4860033"/>
            </a:xfrm>
            <a:prstGeom prst="rect">
              <a:avLst/>
            </a:prstGeom>
            <a:noFill/>
          </p:spPr>
        </p:pic>
      </p:grpSp>
      <p:sp>
        <p:nvSpPr>
          <p:cNvPr id="13" name="矩形 12"/>
          <p:cNvSpPr/>
          <p:nvPr/>
        </p:nvSpPr>
        <p:spPr>
          <a:xfrm>
            <a:off x="2555776" y="2366759"/>
            <a:ext cx="373528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Introduction</a:t>
            </a:r>
            <a:endParaRPr lang="zh-CN" altLang="en-US" sz="3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555776" y="771550"/>
            <a:ext cx="3744416" cy="37444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5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39">
            <a:extLst>
              <a:ext uri="{FF2B5EF4-FFF2-40B4-BE49-F238E27FC236}">
                <a16:creationId xmlns:a16="http://schemas.microsoft.com/office/drawing/2014/main" id="{ED4D5CF6-D5A1-2442-883F-975B58BAEDF5}"/>
              </a:ext>
            </a:extLst>
          </p:cNvPr>
          <p:cNvSpPr txBox="1"/>
          <p:nvPr/>
        </p:nvSpPr>
        <p:spPr>
          <a:xfrm>
            <a:off x="539552" y="924624"/>
            <a:ext cx="8604448" cy="1338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Envision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:</a:t>
            </a: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A multimedia </a:t>
            </a:r>
            <a:r>
              <a:rPr lang="en-US" altLang="zh-CN" sz="1700" b="1" dirty="0">
                <a:solidFill>
                  <a:schemeClr val="accent1"/>
                </a:solidFill>
                <a:cs typeface="+mn-ea"/>
                <a:sym typeface="+mn-lt"/>
              </a:rPr>
              <a:t>digital library </a:t>
            </a: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of computer science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Used to display and visualize the search results of the query</a:t>
            </a:r>
            <a:endParaRPr lang="zh-CN" altLang="en-US" sz="17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1939041" cy="457429"/>
            <a:chOff x="1" y="181624"/>
            <a:chExt cx="1939041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16228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Introduction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TextBox 39">
            <a:extLst>
              <a:ext uri="{FF2B5EF4-FFF2-40B4-BE49-F238E27FC236}">
                <a16:creationId xmlns:a16="http://schemas.microsoft.com/office/drawing/2014/main" id="{5436FE66-9C77-4A46-9D18-6FA188CEB366}"/>
              </a:ext>
            </a:extLst>
          </p:cNvPr>
          <p:cNvSpPr txBox="1"/>
          <p:nvPr/>
        </p:nvSpPr>
        <p:spPr>
          <a:xfrm>
            <a:off x="511079" y="2715766"/>
            <a:ext cx="7796390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Background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:</a:t>
            </a: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Enhance computer science students’ </a:t>
            </a:r>
            <a:r>
              <a:rPr lang="en-US" altLang="zh-CN" sz="1700" b="1" dirty="0">
                <a:solidFill>
                  <a:schemeClr val="accent1"/>
                </a:solidFill>
                <a:cs typeface="+mn-ea"/>
                <a:sym typeface="+mn-lt"/>
              </a:rPr>
              <a:t>search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Because authors think their bad habits in study</a:t>
            </a:r>
            <a:r>
              <a:rPr lang="zh-CN" altLang="en-US" sz="17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will not prepare them for lifelong learning in their profession. </a:t>
            </a:r>
          </a:p>
        </p:txBody>
      </p:sp>
    </p:spTree>
    <p:extLst>
      <p:ext uri="{BB962C8B-B14F-4D97-AF65-F5344CB8AC3E}">
        <p14:creationId xmlns:p14="http://schemas.microsoft.com/office/powerpoint/2010/main" val="33821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1939041" cy="457429"/>
            <a:chOff x="1" y="181624"/>
            <a:chExt cx="1939041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16228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Introduction</a:t>
              </a:r>
              <a:endParaRPr lang="zh-CN" altLang="en-US" sz="20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TextBox 39">
            <a:extLst>
              <a:ext uri="{FF2B5EF4-FFF2-40B4-BE49-F238E27FC236}">
                <a16:creationId xmlns:a16="http://schemas.microsoft.com/office/drawing/2014/main" id="{D968B7AB-B0CA-1044-AAAF-DBD1BB316448}"/>
              </a:ext>
            </a:extLst>
          </p:cNvPr>
          <p:cNvSpPr txBox="1"/>
          <p:nvPr/>
        </p:nvSpPr>
        <p:spPr>
          <a:xfrm>
            <a:off x="539552" y="1275606"/>
            <a:ext cx="8604448" cy="29084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Resources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:</a:t>
            </a: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chemeClr val="accent1"/>
                </a:solidFill>
                <a:cs typeface="+mn-ea"/>
                <a:sym typeface="+mn-lt"/>
              </a:rPr>
              <a:t>Bibliographic records </a:t>
            </a: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from ACM Guide to Computing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chemeClr val="accent1"/>
                </a:solidFill>
                <a:cs typeface="+mn-ea"/>
                <a:sym typeface="+mn-lt"/>
              </a:rPr>
              <a:t>Review articles </a:t>
            </a: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from Computing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chemeClr val="accent1"/>
                </a:solidFill>
                <a:cs typeface="+mn-ea"/>
                <a:sym typeface="+mn-lt"/>
              </a:rPr>
              <a:t>Full-texts</a:t>
            </a: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 supplied by the typesetter of the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chemeClr val="accent1"/>
                </a:solidFill>
                <a:cs typeface="+mn-ea"/>
                <a:sym typeface="+mn-lt"/>
              </a:rPr>
              <a:t>Full-texts</a:t>
            </a: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 keyed in of 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dirty="0">
              <a:solidFill>
                <a:schemeClr val="accent1"/>
              </a:solidFill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And some </a:t>
            </a:r>
            <a:r>
              <a:rPr lang="en-US" altLang="zh-CN" sz="1700" b="1" dirty="0">
                <a:solidFill>
                  <a:schemeClr val="accent1"/>
                </a:solidFill>
                <a:cs typeface="+mn-ea"/>
                <a:sym typeface="+mn-lt"/>
              </a:rPr>
              <a:t>videos</a:t>
            </a:r>
            <a:r>
              <a:rPr lang="en-US" altLang="zh-CN" sz="1700" dirty="0">
                <a:solidFill>
                  <a:schemeClr val="accent1"/>
                </a:solidFill>
                <a:cs typeface="+mn-ea"/>
                <a:sym typeface="+mn-lt"/>
              </a:rPr>
              <a:t> and </a:t>
            </a:r>
            <a:r>
              <a:rPr lang="en-US" altLang="zh-CN" sz="1700" b="1" dirty="0">
                <a:solidFill>
                  <a:schemeClr val="accent1"/>
                </a:solidFill>
                <a:cs typeface="+mn-ea"/>
                <a:sym typeface="+mn-lt"/>
              </a:rPr>
              <a:t>animations</a:t>
            </a:r>
            <a:endParaRPr lang="zh-CN" altLang="en-US" sz="17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678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" y="3003799"/>
            <a:ext cx="9504040" cy="3719578"/>
            <a:chOff x="1" y="3003799"/>
            <a:chExt cx="9504040" cy="3719578"/>
          </a:xfrm>
        </p:grpSpPr>
        <p:pic>
          <p:nvPicPr>
            <p:cNvPr id="20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322247" y="2541583"/>
              <a:ext cx="3503555" cy="4860033"/>
            </a:xfrm>
            <a:prstGeom prst="rect">
              <a:avLst/>
            </a:prstGeom>
            <a:noFill/>
          </p:spPr>
        </p:pic>
        <p:pic>
          <p:nvPicPr>
            <p:cNvPr id="19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78240" y="2325560"/>
              <a:ext cx="3503555" cy="4860033"/>
            </a:xfrm>
            <a:prstGeom prst="rect">
              <a:avLst/>
            </a:prstGeom>
            <a:noFill/>
          </p:spPr>
        </p:pic>
      </p:grpSp>
      <p:sp>
        <p:nvSpPr>
          <p:cNvPr id="13" name="矩形 12"/>
          <p:cNvSpPr/>
          <p:nvPr/>
        </p:nvSpPr>
        <p:spPr>
          <a:xfrm>
            <a:off x="2630015" y="2089760"/>
            <a:ext cx="367240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Brief View of Paper</a:t>
            </a:r>
          </a:p>
        </p:txBody>
      </p:sp>
      <p:sp>
        <p:nvSpPr>
          <p:cNvPr id="18" name="椭圆 17"/>
          <p:cNvSpPr/>
          <p:nvPr/>
        </p:nvSpPr>
        <p:spPr>
          <a:xfrm>
            <a:off x="2555776" y="771550"/>
            <a:ext cx="3744416" cy="37444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36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2284618" cy="457429"/>
            <a:chOff x="1" y="181624"/>
            <a:chExt cx="2284618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1968426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Brief View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" name="U-Turn Arrow 64">
            <a:extLst>
              <a:ext uri="{FF2B5EF4-FFF2-40B4-BE49-F238E27FC236}">
                <a16:creationId xmlns:a16="http://schemas.microsoft.com/office/drawing/2014/main" id="{29E4B880-12E4-204D-B877-718699F91756}"/>
              </a:ext>
            </a:extLst>
          </p:cNvPr>
          <p:cNvSpPr/>
          <p:nvPr/>
        </p:nvSpPr>
        <p:spPr>
          <a:xfrm rot="10800000">
            <a:off x="1001071" y="3566105"/>
            <a:ext cx="1708643" cy="483556"/>
          </a:xfrm>
          <a:prstGeom prst="uturnArrow">
            <a:avLst>
              <a:gd name="adj1" fmla="val 9670"/>
              <a:gd name="adj2" fmla="val 25000"/>
              <a:gd name="adj3" fmla="val 0"/>
              <a:gd name="adj4" fmla="val 0"/>
              <a:gd name="adj5" fmla="val 10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U-Turn Arrow 92">
            <a:extLst>
              <a:ext uri="{FF2B5EF4-FFF2-40B4-BE49-F238E27FC236}">
                <a16:creationId xmlns:a16="http://schemas.microsoft.com/office/drawing/2014/main" id="{33F68241-03F5-F440-99D9-B19F52704852}"/>
              </a:ext>
            </a:extLst>
          </p:cNvPr>
          <p:cNvSpPr/>
          <p:nvPr/>
        </p:nvSpPr>
        <p:spPr>
          <a:xfrm rot="10800000">
            <a:off x="2810363" y="3563375"/>
            <a:ext cx="1672377" cy="483556"/>
          </a:xfrm>
          <a:prstGeom prst="uturnArrow">
            <a:avLst>
              <a:gd name="adj1" fmla="val 9670"/>
              <a:gd name="adj2" fmla="val 25000"/>
              <a:gd name="adj3" fmla="val 0"/>
              <a:gd name="adj4" fmla="val 0"/>
              <a:gd name="adj5" fmla="val 10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U-Turn Arrow 94">
            <a:extLst>
              <a:ext uri="{FF2B5EF4-FFF2-40B4-BE49-F238E27FC236}">
                <a16:creationId xmlns:a16="http://schemas.microsoft.com/office/drawing/2014/main" id="{7A25395F-D026-8B4A-BC4F-D7B7F3200C33}"/>
              </a:ext>
            </a:extLst>
          </p:cNvPr>
          <p:cNvSpPr/>
          <p:nvPr/>
        </p:nvSpPr>
        <p:spPr>
          <a:xfrm rot="10800000">
            <a:off x="4611997" y="3560436"/>
            <a:ext cx="1585832" cy="483556"/>
          </a:xfrm>
          <a:prstGeom prst="uturnArrow">
            <a:avLst>
              <a:gd name="adj1" fmla="val 9670"/>
              <a:gd name="adj2" fmla="val 25000"/>
              <a:gd name="adj3" fmla="val 0"/>
              <a:gd name="adj4" fmla="val 0"/>
              <a:gd name="adj5" fmla="val 10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U-Turn Arrow 95">
            <a:extLst>
              <a:ext uri="{FF2B5EF4-FFF2-40B4-BE49-F238E27FC236}">
                <a16:creationId xmlns:a16="http://schemas.microsoft.com/office/drawing/2014/main" id="{EDC961C9-B6C8-A14E-92FA-F9B5474D37B6}"/>
              </a:ext>
            </a:extLst>
          </p:cNvPr>
          <p:cNvSpPr/>
          <p:nvPr/>
        </p:nvSpPr>
        <p:spPr>
          <a:xfrm rot="10800000">
            <a:off x="6349826" y="3565419"/>
            <a:ext cx="1823479" cy="483556"/>
          </a:xfrm>
          <a:prstGeom prst="uturnArrow">
            <a:avLst>
              <a:gd name="adj1" fmla="val 9670"/>
              <a:gd name="adj2" fmla="val 25000"/>
              <a:gd name="adj3" fmla="val 0"/>
              <a:gd name="adj4" fmla="val 0"/>
              <a:gd name="adj5" fmla="val 10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DBD603-B3D3-764F-A39A-B671C30C7B78}"/>
              </a:ext>
            </a:extLst>
          </p:cNvPr>
          <p:cNvGrpSpPr/>
          <p:nvPr/>
        </p:nvGrpSpPr>
        <p:grpSpPr>
          <a:xfrm>
            <a:off x="460163" y="1422377"/>
            <a:ext cx="1730152" cy="2183910"/>
            <a:chOff x="1104476" y="1203598"/>
            <a:chExt cx="1730152" cy="2183910"/>
          </a:xfrm>
        </p:grpSpPr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07FD1602-29F7-F44A-82CD-26454F723124}"/>
                </a:ext>
              </a:extLst>
            </p:cNvPr>
            <p:cNvGrpSpPr/>
            <p:nvPr/>
          </p:nvGrpSpPr>
          <p:grpSpPr>
            <a:xfrm>
              <a:off x="1104476" y="1936847"/>
              <a:ext cx="1730152" cy="1450661"/>
              <a:chOff x="836612" y="1047750"/>
              <a:chExt cx="1635947" cy="1371600"/>
            </a:xfrm>
          </p:grpSpPr>
          <p:sp>
            <p:nvSpPr>
              <p:cNvPr id="41" name="Rounded Rectangle 43">
                <a:extLst>
                  <a:ext uri="{FF2B5EF4-FFF2-40B4-BE49-F238E27FC236}">
                    <a16:creationId xmlns:a16="http://schemas.microsoft.com/office/drawing/2014/main" id="{219A1AE7-8BE5-6049-9663-C1C3E26FE65C}"/>
                  </a:ext>
                </a:extLst>
              </p:cNvPr>
              <p:cNvSpPr/>
              <p:nvPr/>
            </p:nvSpPr>
            <p:spPr>
              <a:xfrm>
                <a:off x="836612" y="1047750"/>
                <a:ext cx="1371600" cy="1371600"/>
              </a:xfrm>
              <a:prstGeom prst="roundRect">
                <a:avLst>
                  <a:gd name="adj" fmla="val 694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00" dirty="0">
                  <a:cs typeface="+mn-ea"/>
                  <a:sym typeface="+mn-lt"/>
                </a:endParaRPr>
              </a:p>
            </p:txBody>
          </p:sp>
          <p:sp>
            <p:nvSpPr>
              <p:cNvPr id="43" name="Isosceles Triangle 46">
                <a:extLst>
                  <a:ext uri="{FF2B5EF4-FFF2-40B4-BE49-F238E27FC236}">
                    <a16:creationId xmlns:a16="http://schemas.microsoft.com/office/drawing/2014/main" id="{044AF140-5A92-C549-B3D5-7E9890AD42CB}"/>
                  </a:ext>
                </a:extLst>
              </p:cNvPr>
              <p:cNvSpPr/>
              <p:nvPr/>
            </p:nvSpPr>
            <p:spPr>
              <a:xfrm rot="5400000">
                <a:off x="2188780" y="1602171"/>
                <a:ext cx="304800" cy="262759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00" dirty="0">
                  <a:cs typeface="+mn-ea"/>
                  <a:sym typeface="+mn-lt"/>
                </a:endParaRPr>
              </a:p>
            </p:txBody>
          </p:sp>
          <p:sp>
            <p:nvSpPr>
              <p:cNvPr id="42" name="Text Placeholder 3">
                <a:extLst>
                  <a:ext uri="{FF2B5EF4-FFF2-40B4-BE49-F238E27FC236}">
                    <a16:creationId xmlns:a16="http://schemas.microsoft.com/office/drawing/2014/main" id="{E9800171-11D2-764E-95D4-A2D5743A6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307" y="1263867"/>
                <a:ext cx="1306834" cy="103281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93935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Introduced the basic information about Envision and compared it with several function-like software. </a:t>
                </a:r>
              </a:p>
            </p:txBody>
          </p:sp>
        </p:grpSp>
        <p:grpSp>
          <p:nvGrpSpPr>
            <p:cNvPr id="14" name="Group 279">
              <a:extLst>
                <a:ext uri="{FF2B5EF4-FFF2-40B4-BE49-F238E27FC236}">
                  <a16:creationId xmlns:a16="http://schemas.microsoft.com/office/drawing/2014/main" id="{F841DB2B-B95B-6549-AB2D-F7020A7102FF}"/>
                </a:ext>
              </a:extLst>
            </p:cNvPr>
            <p:cNvGrpSpPr/>
            <p:nvPr/>
          </p:nvGrpSpPr>
          <p:grpSpPr>
            <a:xfrm>
              <a:off x="1383723" y="1203598"/>
              <a:ext cx="819894" cy="819935"/>
              <a:chOff x="846989" y="1401020"/>
              <a:chExt cx="877416" cy="877416"/>
            </a:xfrm>
            <a:effectLst/>
          </p:grpSpPr>
          <p:sp>
            <p:nvSpPr>
              <p:cNvPr id="27" name="Teardrop 68">
                <a:extLst>
                  <a:ext uri="{FF2B5EF4-FFF2-40B4-BE49-F238E27FC236}">
                    <a16:creationId xmlns:a16="http://schemas.microsoft.com/office/drawing/2014/main" id="{0D691035-2B2A-AE4C-9AF1-FE6DCC4637D5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Oval 69">
                <a:extLst>
                  <a:ext uri="{FF2B5EF4-FFF2-40B4-BE49-F238E27FC236}">
                    <a16:creationId xmlns:a16="http://schemas.microsoft.com/office/drawing/2014/main" id="{2EE80087-F199-AA4E-9CD9-66F1BCC4BA98}"/>
                  </a:ext>
                </a:extLst>
              </p:cNvPr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Part1</a:t>
                </a: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66C329B-A1D6-3146-870A-79BB0A35F811}"/>
              </a:ext>
            </a:extLst>
          </p:cNvPr>
          <p:cNvGrpSpPr/>
          <p:nvPr/>
        </p:nvGrpSpPr>
        <p:grpSpPr>
          <a:xfrm>
            <a:off x="2163542" y="1424807"/>
            <a:ext cx="1730150" cy="2183911"/>
            <a:chOff x="2544883" y="1203598"/>
            <a:chExt cx="1730150" cy="2183911"/>
          </a:xfrm>
        </p:grpSpPr>
        <p:grpSp>
          <p:nvGrpSpPr>
            <p:cNvPr id="10" name="Group 48">
              <a:extLst>
                <a:ext uri="{FF2B5EF4-FFF2-40B4-BE49-F238E27FC236}">
                  <a16:creationId xmlns:a16="http://schemas.microsoft.com/office/drawing/2014/main" id="{9E765340-5D15-564C-A226-43A4912E555F}"/>
                </a:ext>
              </a:extLst>
            </p:cNvPr>
            <p:cNvGrpSpPr/>
            <p:nvPr/>
          </p:nvGrpSpPr>
          <p:grpSpPr>
            <a:xfrm>
              <a:off x="2544883" y="1936845"/>
              <a:ext cx="1730150" cy="1450664"/>
              <a:chOff x="836612" y="1047750"/>
              <a:chExt cx="1635947" cy="1371600"/>
            </a:xfrm>
          </p:grpSpPr>
          <p:sp>
            <p:nvSpPr>
              <p:cNvPr id="38" name="Isosceles Triangle 51">
                <a:extLst>
                  <a:ext uri="{FF2B5EF4-FFF2-40B4-BE49-F238E27FC236}">
                    <a16:creationId xmlns:a16="http://schemas.microsoft.com/office/drawing/2014/main" id="{AD151002-6907-FF44-873E-2AC402EE4471}"/>
                  </a:ext>
                </a:extLst>
              </p:cNvPr>
              <p:cNvSpPr/>
              <p:nvPr/>
            </p:nvSpPr>
            <p:spPr>
              <a:xfrm rot="5400000">
                <a:off x="2188780" y="1602171"/>
                <a:ext cx="304800" cy="26275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00" dirty="0">
                  <a:cs typeface="+mn-ea"/>
                  <a:sym typeface="+mn-lt"/>
                </a:endParaRPr>
              </a:p>
            </p:txBody>
          </p:sp>
          <p:sp>
            <p:nvSpPr>
              <p:cNvPr id="39" name="Rounded Rectangle 49">
                <a:extLst>
                  <a:ext uri="{FF2B5EF4-FFF2-40B4-BE49-F238E27FC236}">
                    <a16:creationId xmlns:a16="http://schemas.microsoft.com/office/drawing/2014/main" id="{AD0BAA9C-A5C0-7A47-AB1C-8D3A531B006C}"/>
                  </a:ext>
                </a:extLst>
              </p:cNvPr>
              <p:cNvSpPr/>
              <p:nvPr/>
            </p:nvSpPr>
            <p:spPr>
              <a:xfrm>
                <a:off x="836612" y="1047750"/>
                <a:ext cx="1371600" cy="1371600"/>
              </a:xfrm>
              <a:prstGeom prst="roundRect">
                <a:avLst>
                  <a:gd name="adj" fmla="val 694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700" dirty="0">
                  <a:cs typeface="+mn-ea"/>
                  <a:sym typeface="+mn-lt"/>
                </a:endParaRPr>
              </a:p>
            </p:txBody>
          </p:sp>
          <p:sp>
            <p:nvSpPr>
              <p:cNvPr id="40" name="Text Placeholder 3">
                <a:extLst>
                  <a:ext uri="{FF2B5EF4-FFF2-40B4-BE49-F238E27FC236}">
                    <a16:creationId xmlns:a16="http://schemas.microsoft.com/office/drawing/2014/main" id="{A87A2F05-F235-994D-818A-3CD971FCD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239" y="1261571"/>
                <a:ext cx="1329346" cy="103281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93935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</a:rPr>
                  <a:t>Mainly described why and how authors decided to develop additional system of information visualization.</a:t>
                </a:r>
                <a:endParaRPr lang="en-US" altLang="zh-CN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279">
              <a:extLst>
                <a:ext uri="{FF2B5EF4-FFF2-40B4-BE49-F238E27FC236}">
                  <a16:creationId xmlns:a16="http://schemas.microsoft.com/office/drawing/2014/main" id="{C4869631-BF03-624A-911C-2EB69B1CBF3A}"/>
                </a:ext>
              </a:extLst>
            </p:cNvPr>
            <p:cNvGrpSpPr/>
            <p:nvPr/>
          </p:nvGrpSpPr>
          <p:grpSpPr>
            <a:xfrm>
              <a:off x="2811971" y="1203598"/>
              <a:ext cx="819894" cy="819935"/>
              <a:chOff x="846989" y="1401020"/>
              <a:chExt cx="877416" cy="877416"/>
            </a:xfrm>
            <a:effectLst/>
          </p:grpSpPr>
          <p:sp>
            <p:nvSpPr>
              <p:cNvPr id="25" name="Teardrop 73">
                <a:extLst>
                  <a:ext uri="{FF2B5EF4-FFF2-40B4-BE49-F238E27FC236}">
                    <a16:creationId xmlns:a16="http://schemas.microsoft.com/office/drawing/2014/main" id="{B69F29D1-D0E7-F744-8FEC-8C3C89BB1149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Oval 76">
                <a:extLst>
                  <a:ext uri="{FF2B5EF4-FFF2-40B4-BE49-F238E27FC236}">
                    <a16:creationId xmlns:a16="http://schemas.microsoft.com/office/drawing/2014/main" id="{3E1753D5-B989-224D-83C4-11FEA5E07E07}"/>
                  </a:ext>
                </a:extLst>
              </p:cNvPr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Part2</a:t>
                </a:r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C1BD61E-3CB2-E947-9BD8-20FBA7BABE26}"/>
              </a:ext>
            </a:extLst>
          </p:cNvPr>
          <p:cNvGrpSpPr/>
          <p:nvPr/>
        </p:nvGrpSpPr>
        <p:grpSpPr>
          <a:xfrm>
            <a:off x="3910254" y="1422377"/>
            <a:ext cx="1730150" cy="2183911"/>
            <a:chOff x="3990142" y="1203598"/>
            <a:chExt cx="1730150" cy="2183911"/>
          </a:xfrm>
        </p:grpSpPr>
        <p:grpSp>
          <p:nvGrpSpPr>
            <p:cNvPr id="11" name="Group 52">
              <a:extLst>
                <a:ext uri="{FF2B5EF4-FFF2-40B4-BE49-F238E27FC236}">
                  <a16:creationId xmlns:a16="http://schemas.microsoft.com/office/drawing/2014/main" id="{4432B0D4-BB65-9649-9131-A96CA97CB46A}"/>
                </a:ext>
              </a:extLst>
            </p:cNvPr>
            <p:cNvGrpSpPr/>
            <p:nvPr/>
          </p:nvGrpSpPr>
          <p:grpSpPr>
            <a:xfrm>
              <a:off x="3990142" y="1936845"/>
              <a:ext cx="1730150" cy="1450664"/>
              <a:chOff x="836612" y="1047750"/>
              <a:chExt cx="1635947" cy="1371600"/>
            </a:xfrm>
          </p:grpSpPr>
          <p:sp>
            <p:nvSpPr>
              <p:cNvPr id="35" name="Isosceles Triangle 53">
                <a:extLst>
                  <a:ext uri="{FF2B5EF4-FFF2-40B4-BE49-F238E27FC236}">
                    <a16:creationId xmlns:a16="http://schemas.microsoft.com/office/drawing/2014/main" id="{196B23FD-9509-7C45-BBE7-3DF0849F57FA}"/>
                  </a:ext>
                </a:extLst>
              </p:cNvPr>
              <p:cNvSpPr/>
              <p:nvPr/>
            </p:nvSpPr>
            <p:spPr>
              <a:xfrm rot="5400000">
                <a:off x="2188780" y="1602171"/>
                <a:ext cx="304800" cy="262759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36" name="Rounded Rectangle 54">
                <a:extLst>
                  <a:ext uri="{FF2B5EF4-FFF2-40B4-BE49-F238E27FC236}">
                    <a16:creationId xmlns:a16="http://schemas.microsoft.com/office/drawing/2014/main" id="{72D71E4D-E091-634B-8551-2F3057CB52E3}"/>
                  </a:ext>
                </a:extLst>
              </p:cNvPr>
              <p:cNvSpPr/>
              <p:nvPr/>
            </p:nvSpPr>
            <p:spPr>
              <a:xfrm>
                <a:off x="836612" y="1047750"/>
                <a:ext cx="1371600" cy="1371600"/>
              </a:xfrm>
              <a:prstGeom prst="roundRect">
                <a:avLst>
                  <a:gd name="adj" fmla="val 694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id="{88E0EF0E-DAA7-A342-873E-2807A69F92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606" y="1263868"/>
                <a:ext cx="1374766" cy="103281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93935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The most important part. It showed the design for Visualization system and examples of different situations, and some explanation.</a:t>
                </a:r>
              </a:p>
            </p:txBody>
          </p:sp>
        </p:grpSp>
        <p:grpSp>
          <p:nvGrpSpPr>
            <p:cNvPr id="16" name="Group 279">
              <a:extLst>
                <a:ext uri="{FF2B5EF4-FFF2-40B4-BE49-F238E27FC236}">
                  <a16:creationId xmlns:a16="http://schemas.microsoft.com/office/drawing/2014/main" id="{8640A6D1-CED1-CC4A-8DB1-B0EB1C11F6A6}"/>
                </a:ext>
              </a:extLst>
            </p:cNvPr>
            <p:cNvGrpSpPr/>
            <p:nvPr/>
          </p:nvGrpSpPr>
          <p:grpSpPr>
            <a:xfrm>
              <a:off x="4240217" y="1203598"/>
              <a:ext cx="819894" cy="819935"/>
              <a:chOff x="846989" y="1401020"/>
              <a:chExt cx="877416" cy="877416"/>
            </a:xfrm>
            <a:effectLst/>
          </p:grpSpPr>
          <p:sp>
            <p:nvSpPr>
              <p:cNvPr id="23" name="Teardrop 80">
                <a:extLst>
                  <a:ext uri="{FF2B5EF4-FFF2-40B4-BE49-F238E27FC236}">
                    <a16:creationId xmlns:a16="http://schemas.microsoft.com/office/drawing/2014/main" id="{3AD54040-CEAC-9843-ACC6-D309F88EC6F1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Oval 83">
                <a:extLst>
                  <a:ext uri="{FF2B5EF4-FFF2-40B4-BE49-F238E27FC236}">
                    <a16:creationId xmlns:a16="http://schemas.microsoft.com/office/drawing/2014/main" id="{2E46F1EE-2C05-D749-96A5-37A047E7EBC6}"/>
                  </a:ext>
                </a:extLst>
              </p:cNvPr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Part3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4C6FB21-B2D8-8B4B-B8FE-BB3094222F9E}"/>
              </a:ext>
            </a:extLst>
          </p:cNvPr>
          <p:cNvGrpSpPr/>
          <p:nvPr/>
        </p:nvGrpSpPr>
        <p:grpSpPr>
          <a:xfrm>
            <a:off x="5624537" y="1422376"/>
            <a:ext cx="1730150" cy="2183911"/>
            <a:chOff x="5428152" y="1203598"/>
            <a:chExt cx="1730150" cy="2183911"/>
          </a:xfrm>
        </p:grpSpPr>
        <p:grpSp>
          <p:nvGrpSpPr>
            <p:cNvPr id="12" name="Group 56">
              <a:extLst>
                <a:ext uri="{FF2B5EF4-FFF2-40B4-BE49-F238E27FC236}">
                  <a16:creationId xmlns:a16="http://schemas.microsoft.com/office/drawing/2014/main" id="{7AFA2233-D761-454A-93E1-E97BCF5FFE56}"/>
                </a:ext>
              </a:extLst>
            </p:cNvPr>
            <p:cNvGrpSpPr/>
            <p:nvPr/>
          </p:nvGrpSpPr>
          <p:grpSpPr>
            <a:xfrm>
              <a:off x="5428152" y="1936845"/>
              <a:ext cx="1730150" cy="1450664"/>
              <a:chOff x="836612" y="1047750"/>
              <a:chExt cx="1635947" cy="1371600"/>
            </a:xfrm>
          </p:grpSpPr>
          <p:sp>
            <p:nvSpPr>
              <p:cNvPr id="32" name="Isosceles Triangle 57">
                <a:extLst>
                  <a:ext uri="{FF2B5EF4-FFF2-40B4-BE49-F238E27FC236}">
                    <a16:creationId xmlns:a16="http://schemas.microsoft.com/office/drawing/2014/main" id="{C4F2C107-7F60-1A4B-B094-4B13332D4DE4}"/>
                  </a:ext>
                </a:extLst>
              </p:cNvPr>
              <p:cNvSpPr/>
              <p:nvPr/>
            </p:nvSpPr>
            <p:spPr>
              <a:xfrm rot="5400000">
                <a:off x="2188780" y="1602171"/>
                <a:ext cx="304800" cy="262759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33" name="Rounded Rectangle 58">
                <a:extLst>
                  <a:ext uri="{FF2B5EF4-FFF2-40B4-BE49-F238E27FC236}">
                    <a16:creationId xmlns:a16="http://schemas.microsoft.com/office/drawing/2014/main" id="{88B8B745-F1A0-D34D-993E-E7F033F6B12E}"/>
                  </a:ext>
                </a:extLst>
              </p:cNvPr>
              <p:cNvSpPr/>
              <p:nvPr/>
            </p:nvSpPr>
            <p:spPr>
              <a:xfrm>
                <a:off x="836612" y="1047750"/>
                <a:ext cx="1371600" cy="1371600"/>
              </a:xfrm>
              <a:prstGeom prst="roundRect">
                <a:avLst>
                  <a:gd name="adj" fmla="val 6945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34" name="Text Placeholder 3">
                <a:extLst>
                  <a:ext uri="{FF2B5EF4-FFF2-40B4-BE49-F238E27FC236}">
                    <a16:creationId xmlns:a16="http://schemas.microsoft.com/office/drawing/2014/main" id="{9C5A4557-02A6-1641-95E3-958326AF79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6645" y="1290259"/>
                <a:ext cx="1242061" cy="85821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93935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Described the result of usability test among participants in the area of computer science </a:t>
                </a:r>
              </a:p>
            </p:txBody>
          </p:sp>
        </p:grpSp>
        <p:grpSp>
          <p:nvGrpSpPr>
            <p:cNvPr id="17" name="Group 279">
              <a:extLst>
                <a:ext uri="{FF2B5EF4-FFF2-40B4-BE49-F238E27FC236}">
                  <a16:creationId xmlns:a16="http://schemas.microsoft.com/office/drawing/2014/main" id="{5578E189-06D6-3244-8D0E-0C38B773AF75}"/>
                </a:ext>
              </a:extLst>
            </p:cNvPr>
            <p:cNvGrpSpPr/>
            <p:nvPr/>
          </p:nvGrpSpPr>
          <p:grpSpPr>
            <a:xfrm>
              <a:off x="5668464" y="1203598"/>
              <a:ext cx="819894" cy="819935"/>
              <a:chOff x="846989" y="1401020"/>
              <a:chExt cx="877416" cy="877416"/>
            </a:xfrm>
            <a:effectLst/>
          </p:grpSpPr>
          <p:sp>
            <p:nvSpPr>
              <p:cNvPr id="21" name="Teardrop 87">
                <a:extLst>
                  <a:ext uri="{FF2B5EF4-FFF2-40B4-BE49-F238E27FC236}">
                    <a16:creationId xmlns:a16="http://schemas.microsoft.com/office/drawing/2014/main" id="{C5D9B557-7DBD-784E-B05A-6C01421423B6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Oval 88">
                <a:extLst>
                  <a:ext uri="{FF2B5EF4-FFF2-40B4-BE49-F238E27FC236}">
                    <a16:creationId xmlns:a16="http://schemas.microsoft.com/office/drawing/2014/main" id="{3D9263A1-1FAC-2C48-8DCA-EF3A68BF5BAF}"/>
                  </a:ext>
                </a:extLst>
              </p:cNvPr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Part4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CAD8C2B-FFE8-764C-BC22-9F8BBB187AD2}"/>
              </a:ext>
            </a:extLst>
          </p:cNvPr>
          <p:cNvGrpSpPr/>
          <p:nvPr/>
        </p:nvGrpSpPr>
        <p:grpSpPr>
          <a:xfrm>
            <a:off x="7369889" y="1422377"/>
            <a:ext cx="1450583" cy="2183910"/>
            <a:chOff x="6848601" y="1203598"/>
            <a:chExt cx="1450583" cy="2183910"/>
          </a:xfrm>
        </p:grpSpPr>
        <p:grpSp>
          <p:nvGrpSpPr>
            <p:cNvPr id="13" name="Group 60">
              <a:extLst>
                <a:ext uri="{FF2B5EF4-FFF2-40B4-BE49-F238E27FC236}">
                  <a16:creationId xmlns:a16="http://schemas.microsoft.com/office/drawing/2014/main" id="{1E6063CB-2148-8F40-834E-1575C74181A9}"/>
                </a:ext>
              </a:extLst>
            </p:cNvPr>
            <p:cNvGrpSpPr/>
            <p:nvPr/>
          </p:nvGrpSpPr>
          <p:grpSpPr>
            <a:xfrm>
              <a:off x="6848601" y="1936847"/>
              <a:ext cx="1450583" cy="1450661"/>
              <a:chOff x="836612" y="1047750"/>
              <a:chExt cx="1371600" cy="1371600"/>
            </a:xfrm>
          </p:grpSpPr>
          <p:sp>
            <p:nvSpPr>
              <p:cNvPr id="29" name="Rounded Rectangle 62">
                <a:extLst>
                  <a:ext uri="{FF2B5EF4-FFF2-40B4-BE49-F238E27FC236}">
                    <a16:creationId xmlns:a16="http://schemas.microsoft.com/office/drawing/2014/main" id="{B8104983-80B4-6440-9CA4-031AA104B999}"/>
                  </a:ext>
                </a:extLst>
              </p:cNvPr>
              <p:cNvSpPr/>
              <p:nvPr/>
            </p:nvSpPr>
            <p:spPr>
              <a:xfrm>
                <a:off x="836612" y="1047750"/>
                <a:ext cx="1371600" cy="1371600"/>
              </a:xfrm>
              <a:prstGeom prst="roundRect">
                <a:avLst>
                  <a:gd name="adj" fmla="val 694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31" name="Text Placeholder 3">
                <a:extLst>
                  <a:ext uri="{FF2B5EF4-FFF2-40B4-BE49-F238E27FC236}">
                    <a16:creationId xmlns:a16="http://schemas.microsoft.com/office/drawing/2014/main" id="{EFBEB969-FE95-4649-82BF-D5D3C2FF6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268" y="1290257"/>
                <a:ext cx="1283278" cy="103281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93935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Summarized the status of Envision at that time, authors’ expectation and brief solutions to some limitations.</a:t>
                </a:r>
              </a:p>
            </p:txBody>
          </p:sp>
        </p:grpSp>
        <p:grpSp>
          <p:nvGrpSpPr>
            <p:cNvPr id="18" name="Group 279">
              <a:extLst>
                <a:ext uri="{FF2B5EF4-FFF2-40B4-BE49-F238E27FC236}">
                  <a16:creationId xmlns:a16="http://schemas.microsoft.com/office/drawing/2014/main" id="{F0BBCB63-508C-F94A-8CFD-3669C3C837D4}"/>
                </a:ext>
              </a:extLst>
            </p:cNvPr>
            <p:cNvGrpSpPr/>
            <p:nvPr/>
          </p:nvGrpSpPr>
          <p:grpSpPr>
            <a:xfrm>
              <a:off x="7096714" y="1203598"/>
              <a:ext cx="819894" cy="819935"/>
              <a:chOff x="846989" y="1401020"/>
              <a:chExt cx="877416" cy="877416"/>
            </a:xfrm>
            <a:effectLst/>
          </p:grpSpPr>
          <p:sp>
            <p:nvSpPr>
              <p:cNvPr id="19" name="Teardrop 90">
                <a:extLst>
                  <a:ext uri="{FF2B5EF4-FFF2-40B4-BE49-F238E27FC236}">
                    <a16:creationId xmlns:a16="http://schemas.microsoft.com/office/drawing/2014/main" id="{EAED90C5-3753-9841-9793-5505BDA11349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Oval 91">
                <a:extLst>
                  <a:ext uri="{FF2B5EF4-FFF2-40B4-BE49-F238E27FC236}">
                    <a16:creationId xmlns:a16="http://schemas.microsoft.com/office/drawing/2014/main" id="{16CE6958-A4EF-154E-8CB3-C853C91884BE}"/>
                  </a:ext>
                </a:extLst>
              </p:cNvPr>
              <p:cNvSpPr/>
              <p:nvPr/>
            </p:nvSpPr>
            <p:spPr>
              <a:xfrm>
                <a:off x="981458" y="1537516"/>
                <a:ext cx="608478" cy="608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zh-CN"/>
                </a:defPPr>
                <a:lvl1pPr marL="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0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2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63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04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4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985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26" algn="l" defTabSz="91428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Part5</a:t>
                </a:r>
                <a:endParaRPr 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331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" y="3003799"/>
            <a:ext cx="9504040" cy="3719578"/>
            <a:chOff x="1" y="3003799"/>
            <a:chExt cx="9504040" cy="3719578"/>
          </a:xfrm>
        </p:grpSpPr>
        <p:pic>
          <p:nvPicPr>
            <p:cNvPr id="20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322247" y="2541583"/>
              <a:ext cx="3503555" cy="4860033"/>
            </a:xfrm>
            <a:prstGeom prst="rect">
              <a:avLst/>
            </a:prstGeom>
            <a:noFill/>
          </p:spPr>
        </p:pic>
        <p:pic>
          <p:nvPicPr>
            <p:cNvPr id="19" name="Picture 3" descr="C:\Users\Administrator\Desktop\新建文件夹 (3)\1357d39a269cfd4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78240" y="2325560"/>
              <a:ext cx="3503555" cy="4860033"/>
            </a:xfrm>
            <a:prstGeom prst="rect">
              <a:avLst/>
            </a:prstGeom>
            <a:noFill/>
          </p:spPr>
        </p:pic>
      </p:grpSp>
      <p:sp>
        <p:nvSpPr>
          <p:cNvPr id="13" name="矩形 12"/>
          <p:cNvSpPr/>
          <p:nvPr/>
        </p:nvSpPr>
        <p:spPr>
          <a:xfrm>
            <a:off x="2591780" y="2366759"/>
            <a:ext cx="367240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cs typeface="+mn-ea"/>
                <a:sym typeface="+mn-lt"/>
              </a:rPr>
              <a:t>Design Details</a:t>
            </a:r>
          </a:p>
        </p:txBody>
      </p:sp>
      <p:sp>
        <p:nvSpPr>
          <p:cNvPr id="18" name="椭圆 17"/>
          <p:cNvSpPr/>
          <p:nvPr/>
        </p:nvSpPr>
        <p:spPr>
          <a:xfrm>
            <a:off x="2555776" y="771550"/>
            <a:ext cx="3744416" cy="37444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32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图形用户界面, 表格&#10;&#10;描述已自动生成">
            <a:extLst>
              <a:ext uri="{FF2B5EF4-FFF2-40B4-BE49-F238E27FC236}">
                <a16:creationId xmlns:a16="http://schemas.microsoft.com/office/drawing/2014/main" id="{E90741E1-5C38-1A48-AB4B-BD5967CB89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3688" y="699543"/>
            <a:ext cx="5364058" cy="4320340"/>
          </a:xfrm>
          <a:prstGeom prst="rect">
            <a:avLst/>
          </a:prstGeom>
        </p:spPr>
      </p:pic>
      <p:pic>
        <p:nvPicPr>
          <p:cNvPr id="54" name="图片 53" descr="图形用户界面, 表格&#10;&#10;描述已自动生成">
            <a:extLst>
              <a:ext uri="{FF2B5EF4-FFF2-40B4-BE49-F238E27FC236}">
                <a16:creationId xmlns:a16="http://schemas.microsoft.com/office/drawing/2014/main" id="{9C2069A2-03CD-1946-A63E-B3C750D6EA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3688" y="699566"/>
            <a:ext cx="5364058" cy="432034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BC29E7D-120B-9A41-8552-0C0B6D8A7310}"/>
              </a:ext>
            </a:extLst>
          </p:cNvPr>
          <p:cNvGrpSpPr/>
          <p:nvPr/>
        </p:nvGrpSpPr>
        <p:grpSpPr>
          <a:xfrm>
            <a:off x="1" y="242113"/>
            <a:ext cx="4139951" cy="457429"/>
            <a:chOff x="1" y="181624"/>
            <a:chExt cx="4139951" cy="457429"/>
          </a:xfrm>
        </p:grpSpPr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44567E71-B9EE-5E42-9FC2-815A86D69EE4}"/>
                </a:ext>
              </a:extLst>
            </p:cNvPr>
            <p:cNvSpPr txBox="1"/>
            <p:nvPr/>
          </p:nvSpPr>
          <p:spPr>
            <a:xfrm>
              <a:off x="316193" y="267494"/>
              <a:ext cx="3823759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7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Design Details-User Interface</a:t>
              </a:r>
              <a:endParaRPr lang="zh-CN" altLang="en-US" sz="17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页外连接符 1">
              <a:extLst>
                <a:ext uri="{FF2B5EF4-FFF2-40B4-BE49-F238E27FC236}">
                  <a16:creationId xmlns:a16="http://schemas.microsoft.com/office/drawing/2014/main" id="{3E9C6A54-DD87-4449-A144-1CFC6B70A817}"/>
                </a:ext>
              </a:extLst>
            </p:cNvPr>
            <p:cNvSpPr/>
            <p:nvPr/>
          </p:nvSpPr>
          <p:spPr>
            <a:xfrm rot="16200000">
              <a:off x="-138958" y="320583"/>
              <a:ext cx="457429" cy="179512"/>
            </a:xfrm>
            <a:prstGeom prst="flowChartOffpage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9B86ECC7-F421-A448-AFA5-6A4D3A8525E9}"/>
              </a:ext>
            </a:extLst>
          </p:cNvPr>
          <p:cNvSpPr/>
          <p:nvPr/>
        </p:nvSpPr>
        <p:spPr>
          <a:xfrm>
            <a:off x="2016254" y="689368"/>
            <a:ext cx="1080120" cy="3600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038D6EEC-C514-5247-AEA4-1B319FEB298C}"/>
              </a:ext>
            </a:extLst>
          </p:cNvPr>
          <p:cNvSpPr/>
          <p:nvPr/>
        </p:nvSpPr>
        <p:spPr>
          <a:xfrm>
            <a:off x="4445717" y="678686"/>
            <a:ext cx="1080120" cy="3600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B86ECC7-F421-A448-AFA5-6A4D3A8525E9}"/>
              </a:ext>
            </a:extLst>
          </p:cNvPr>
          <p:cNvSpPr/>
          <p:nvPr/>
        </p:nvSpPr>
        <p:spPr>
          <a:xfrm>
            <a:off x="3599892" y="4284794"/>
            <a:ext cx="1080120" cy="3600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BC070C4-A102-1B4C-83C4-1016A928D1A8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368823" y="2818552"/>
            <a:ext cx="648072" cy="19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9">
            <a:extLst>
              <a:ext uri="{FF2B5EF4-FFF2-40B4-BE49-F238E27FC236}">
                <a16:creationId xmlns:a16="http://schemas.microsoft.com/office/drawing/2014/main" id="{05E9F549-2379-204A-8855-DFDB9C17EF3E}"/>
              </a:ext>
            </a:extLst>
          </p:cNvPr>
          <p:cNvSpPr txBox="1"/>
          <p:nvPr/>
        </p:nvSpPr>
        <p:spPr>
          <a:xfrm>
            <a:off x="144687" y="2926597"/>
            <a:ext cx="12241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solidFill>
                  <a:schemeClr val="accent1"/>
                </a:solidFill>
                <a:cs typeface="+mn-ea"/>
                <a:sym typeface="+mn-lt"/>
              </a:rPr>
              <a:t>Select the author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F32CA19-4AF6-2B46-A94F-3A716377B3C9}"/>
              </a:ext>
            </a:extLst>
          </p:cNvPr>
          <p:cNvCxnSpPr>
            <a:cxnSpLocks/>
          </p:cNvCxnSpPr>
          <p:nvPr/>
        </p:nvCxnSpPr>
        <p:spPr>
          <a:xfrm flipV="1">
            <a:off x="1368823" y="3278366"/>
            <a:ext cx="674169" cy="19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9">
            <a:extLst>
              <a:ext uri="{FF2B5EF4-FFF2-40B4-BE49-F238E27FC236}">
                <a16:creationId xmlns:a16="http://schemas.microsoft.com/office/drawing/2014/main" id="{988333EC-2F3D-C94A-A91D-B26541663E84}"/>
              </a:ext>
            </a:extLst>
          </p:cNvPr>
          <p:cNvSpPr txBox="1"/>
          <p:nvPr/>
        </p:nvSpPr>
        <p:spPr>
          <a:xfrm>
            <a:off x="170784" y="3386411"/>
            <a:ext cx="137688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100" dirty="0">
                <a:solidFill>
                  <a:schemeClr val="accent1"/>
                </a:solidFill>
                <a:cs typeface="+mn-ea"/>
                <a:sym typeface="+mn-lt"/>
              </a:rPr>
              <a:t>Select word in title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6BC070C4-A102-1B4C-83C4-1016A928D1A8}"/>
              </a:ext>
            </a:extLst>
          </p:cNvPr>
          <p:cNvCxnSpPr>
            <a:cxnSpLocks/>
          </p:cNvCxnSpPr>
          <p:nvPr/>
        </p:nvCxnSpPr>
        <p:spPr>
          <a:xfrm flipV="1">
            <a:off x="1368823" y="3721957"/>
            <a:ext cx="674169" cy="19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9">
            <a:extLst>
              <a:ext uri="{FF2B5EF4-FFF2-40B4-BE49-F238E27FC236}">
                <a16:creationId xmlns:a16="http://schemas.microsoft.com/office/drawing/2014/main" id="{05E9F549-2379-204A-8855-DFDB9C17EF3E}"/>
              </a:ext>
            </a:extLst>
          </p:cNvPr>
          <p:cNvSpPr txBox="1"/>
          <p:nvPr/>
        </p:nvSpPr>
        <p:spPr>
          <a:xfrm>
            <a:off x="62772" y="3914641"/>
            <a:ext cx="15929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accent1"/>
                </a:solidFill>
                <a:cs typeface="+mn-ea"/>
                <a:sym typeface="+mn-lt"/>
              </a:rPr>
              <a:t>Select words in content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1410514-0309-614B-8D83-2C575D874A0A}"/>
              </a:ext>
            </a:extLst>
          </p:cNvPr>
          <p:cNvSpPr/>
          <p:nvPr/>
        </p:nvSpPr>
        <p:spPr>
          <a:xfrm>
            <a:off x="4139952" y="1049407"/>
            <a:ext cx="2808312" cy="730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14E52205-B130-6C47-9259-C94D4D65A44B}"/>
              </a:ext>
            </a:extLst>
          </p:cNvPr>
          <p:cNvCxnSpPr>
            <a:cxnSpLocks/>
          </p:cNvCxnSpPr>
          <p:nvPr/>
        </p:nvCxnSpPr>
        <p:spPr>
          <a:xfrm flipH="1" flipV="1">
            <a:off x="6721227" y="1491630"/>
            <a:ext cx="801384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39">
            <a:extLst>
              <a:ext uri="{FF2B5EF4-FFF2-40B4-BE49-F238E27FC236}">
                <a16:creationId xmlns:a16="http://schemas.microsoft.com/office/drawing/2014/main" id="{E7511393-8369-5D45-9CBD-E40FD768983D}"/>
              </a:ext>
            </a:extLst>
          </p:cNvPr>
          <p:cNvSpPr txBox="1"/>
          <p:nvPr/>
        </p:nvSpPr>
        <p:spPr>
          <a:xfrm>
            <a:off x="7235758" y="1695023"/>
            <a:ext cx="15929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accent1"/>
                </a:solidFill>
                <a:cs typeface="+mn-ea"/>
                <a:sym typeface="+mn-lt"/>
              </a:rPr>
              <a:t>Layout option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FFD8A2-6B50-7A47-B278-FE3A32DCF49D}"/>
              </a:ext>
            </a:extLst>
          </p:cNvPr>
          <p:cNvSpPr/>
          <p:nvPr/>
        </p:nvSpPr>
        <p:spPr>
          <a:xfrm>
            <a:off x="1835695" y="4094093"/>
            <a:ext cx="1404156" cy="190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78EE3744-3DD0-6442-B1A8-72FA7FBBA097}"/>
              </a:ext>
            </a:extLst>
          </p:cNvPr>
          <p:cNvCxnSpPr>
            <a:cxnSpLocks/>
          </p:cNvCxnSpPr>
          <p:nvPr/>
        </p:nvCxnSpPr>
        <p:spPr>
          <a:xfrm flipV="1">
            <a:off x="1404827" y="4202060"/>
            <a:ext cx="674169" cy="192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39">
            <a:extLst>
              <a:ext uri="{FF2B5EF4-FFF2-40B4-BE49-F238E27FC236}">
                <a16:creationId xmlns:a16="http://schemas.microsoft.com/office/drawing/2014/main" id="{BBD4764E-C241-C349-BD03-8D1C750B7D98}"/>
              </a:ext>
            </a:extLst>
          </p:cNvPr>
          <p:cNvSpPr txBox="1"/>
          <p:nvPr/>
        </p:nvSpPr>
        <p:spPr>
          <a:xfrm>
            <a:off x="98776" y="4394744"/>
            <a:ext cx="166491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accent1"/>
                </a:solidFill>
                <a:cs typeface="+mn-ea"/>
                <a:sym typeface="+mn-lt"/>
              </a:rPr>
              <a:t>Number of items shown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39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heme/theme1.xml><?xml version="1.0" encoding="utf-8"?>
<a:theme xmlns:a="http://schemas.openxmlformats.org/drawingml/2006/main" name="第一PPT，www.1ppt.com">
  <a:themeElements>
    <a:clrScheme name="自定义 928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7F7F7F"/>
      </a:accent1>
      <a:accent2>
        <a:srgbClr val="A5A5A5"/>
      </a:accent2>
      <a:accent3>
        <a:srgbClr val="7F7F7F"/>
      </a:accent3>
      <a:accent4>
        <a:srgbClr val="A5A5A5"/>
      </a:accent4>
      <a:accent5>
        <a:srgbClr val="7F7F7F"/>
      </a:accent5>
      <a:accent6>
        <a:srgbClr val="A5A5A5"/>
      </a:accent6>
      <a:hlink>
        <a:srgbClr val="E2D700"/>
      </a:hlink>
      <a:folHlink>
        <a:srgbClr val="85DFD0"/>
      </a:folHlink>
    </a:clrScheme>
    <a:fontScheme name="2lsr1un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4426</TotalTime>
  <Words>449</Words>
  <Application>Microsoft Macintosh PowerPoint</Application>
  <PresentationFormat>全屏显示(16:9)</PresentationFormat>
  <Paragraphs>137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包图简圆体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电子科技</dc:title>
  <dc:creator>第一PPT</dc:creator>
  <cp:keywords>www.1ppt.com</cp:keywords>
  <dc:description>www.1ppt.com</dc:description>
  <cp:lastModifiedBy>WangYing</cp:lastModifiedBy>
  <cp:revision>433</cp:revision>
  <dcterms:created xsi:type="dcterms:W3CDTF">2014-11-09T01:07:25Z</dcterms:created>
  <dcterms:modified xsi:type="dcterms:W3CDTF">2022-04-14T07:47:52Z</dcterms:modified>
</cp:coreProperties>
</file>